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4"/>
  </p:notesMasterIdLst>
  <p:handoutMasterIdLst>
    <p:handoutMasterId r:id="rId15"/>
  </p:handoutMasterIdLst>
  <p:sldIdLst>
    <p:sldId id="446" r:id="rId5"/>
    <p:sldId id="449" r:id="rId6"/>
    <p:sldId id="427" r:id="rId7"/>
    <p:sldId id="443" r:id="rId8"/>
    <p:sldId id="433" r:id="rId9"/>
    <p:sldId id="453" r:id="rId10"/>
    <p:sldId id="426" r:id="rId11"/>
    <p:sldId id="451" r:id="rId12"/>
    <p:sldId id="45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94752"/>
  </p:normalViewPr>
  <p:slideViewPr>
    <p:cSldViewPr snapToGrid="0">
      <p:cViewPr varScale="1">
        <p:scale>
          <a:sx n="116" d="100"/>
          <a:sy n="116" d="100"/>
        </p:scale>
        <p:origin x="456" y="18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2/14/22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2/14/22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7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057/ijae.13.149" TargetMode="External"/><Relationship Id="rId2" Type="http://schemas.openxmlformats.org/officeDocument/2006/relationships/hyperlink" Target="https://doi.org/10.1145/2696454.2696464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i.org/10.5772/57260" TargetMode="External"/><Relationship Id="rId5" Type="http://schemas.openxmlformats.org/officeDocument/2006/relationships/hyperlink" Target="https://doi.org/10.1111/jnu.12422" TargetMode="External"/><Relationship Id="rId4" Type="http://schemas.openxmlformats.org/officeDocument/2006/relationships/hyperlink" Target="https://doi.org/10.1145/2559636.255967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ute yellow robot">
            <a:extLst>
              <a:ext uri="{FF2B5EF4-FFF2-40B4-BE49-F238E27FC236}">
                <a16:creationId xmlns:a16="http://schemas.microsoft.com/office/drawing/2014/main" id="{FE58AC0D-A941-471D-A7A8-D7AC3796B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chemeClr val="tx1"/>
                </a:solidFill>
              </a:rPr>
              <a:t>Different attitudes toward robots across cultures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FD4A972-C77A-A44B-BE92-ED4F49CB1B98}"/>
              </a:ext>
            </a:extLst>
          </p:cNvPr>
          <p:cNvSpPr txBox="1">
            <a:spLocks/>
          </p:cNvSpPr>
          <p:nvPr/>
        </p:nvSpPr>
        <p:spPr>
          <a:xfrm>
            <a:off x="329609" y="5752214"/>
            <a:ext cx="6581554" cy="7440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By </a:t>
            </a:r>
            <a:r>
              <a:rPr lang="en-US" sz="2400" dirty="0" err="1">
                <a:solidFill>
                  <a:schemeClr val="tx1"/>
                </a:solidFill>
              </a:rPr>
              <a:t>brian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kim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">
            <a:extLst>
              <a:ext uri="{FF2B5EF4-FFF2-40B4-BE49-F238E27FC236}">
                <a16:creationId xmlns:a16="http://schemas.microsoft.com/office/drawing/2014/main" id="{3833983C-C700-1447-9736-8483BC66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104" y="1396289"/>
            <a:ext cx="5034783" cy="132556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dirty="0"/>
              <a:t>Culture and context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CFD1A13-2B88-47B7-AAE9-AD6F3296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5CE4102-C93A-420A-98A7-5A7DD0C5C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A4878-543F-ED45-A195-63B9FE24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8" y="307357"/>
            <a:ext cx="4668170" cy="2159027"/>
          </a:xfrm>
          <a:prstGeom prst="rect">
            <a:avLst/>
          </a:prstGeom>
        </p:spPr>
      </p:pic>
      <p:pic>
        <p:nvPicPr>
          <p:cNvPr id="2" name="Picture 1" descr="A screen 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049CCDB1-B235-A146-A3AB-A8121219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3" y="2773741"/>
            <a:ext cx="4545321" cy="2159027"/>
          </a:xfrm>
          <a:prstGeom prst="rect">
            <a:avLst/>
          </a:prstGeom>
        </p:spPr>
      </p:pic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54B91C2F-697A-AD47-88DC-DA8CB3F019B0}"/>
              </a:ext>
            </a:extLst>
          </p:cNvPr>
          <p:cNvSpPr txBox="1">
            <a:spLocks/>
          </p:cNvSpPr>
          <p:nvPr/>
        </p:nvSpPr>
        <p:spPr>
          <a:xfrm>
            <a:off x="6024154" y="3341926"/>
            <a:ext cx="602415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what contexts have you seen robots?</a:t>
            </a:r>
          </a:p>
          <a:p>
            <a:pPr marL="457200" lvl="1"/>
            <a:endParaRPr lang="en-US" sz="1700" dirty="0"/>
          </a:p>
          <a:p>
            <a:r>
              <a:rPr lang="en-US" dirty="0"/>
              <a:t>Not about designing robots for </a:t>
            </a:r>
            <a:r>
              <a:rPr lang="en-US" i="1" dirty="0"/>
              <a:t>specific</a:t>
            </a:r>
            <a:r>
              <a:rPr lang="en-US" dirty="0"/>
              <a:t> cultures, but about</a:t>
            </a:r>
            <a:r>
              <a:rPr lang="en-US" i="1" dirty="0"/>
              <a:t> </a:t>
            </a:r>
            <a:r>
              <a:rPr lang="en-US" dirty="0"/>
              <a:t>designing robots to be </a:t>
            </a:r>
            <a:r>
              <a:rPr lang="en-US" i="1" dirty="0"/>
              <a:t>sensitive and adaptable</a:t>
            </a:r>
            <a:r>
              <a:rPr lang="en-US" dirty="0"/>
              <a:t> to cultural values and practices</a:t>
            </a:r>
          </a:p>
          <a:p>
            <a:endParaRPr lang="en-US" sz="1700" dirty="0"/>
          </a:p>
          <a:p>
            <a:r>
              <a:rPr lang="en-US" dirty="0"/>
              <a:t>Cultural adaption != a </a:t>
            </a:r>
            <a:r>
              <a:rPr lang="en-US" i="1" dirty="0"/>
              <a:t>new </a:t>
            </a:r>
            <a:r>
              <a:rPr lang="en-US" dirty="0"/>
              <a:t>problem</a:t>
            </a:r>
          </a:p>
          <a:p>
            <a:pPr lvl="1"/>
            <a:r>
              <a:rPr lang="en-US" sz="1600" dirty="0"/>
              <a:t>Cultural marketing examples?</a:t>
            </a:r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A47B9CAE-2D1B-724A-BAFA-8C360ED92DC6}"/>
              </a:ext>
            </a:extLst>
          </p:cNvPr>
          <p:cNvSpPr txBox="1">
            <a:spLocks/>
          </p:cNvSpPr>
          <p:nvPr/>
        </p:nvSpPr>
        <p:spPr>
          <a:xfrm>
            <a:off x="646744" y="640080"/>
            <a:ext cx="4173905" cy="55778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Question(s)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7DAA7545-5C88-7248-896D-C5D4FBBA7C49}"/>
              </a:ext>
            </a:extLst>
          </p:cNvPr>
          <p:cNvSpPr txBox="1">
            <a:spLocks/>
          </p:cNvSpPr>
          <p:nvPr/>
        </p:nvSpPr>
        <p:spPr>
          <a:xfrm>
            <a:off x="5916145" y="1628384"/>
            <a:ext cx="5459413" cy="3316469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What is culture?</a:t>
            </a:r>
          </a:p>
          <a:p>
            <a:pPr marL="457200" lvl="1" indent="0">
              <a:buNone/>
            </a:pPr>
            <a:r>
              <a:rPr lang="en-US" sz="1600" dirty="0"/>
              <a:t>Language, social norms, media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Towards what robots? In what contexts? Appearance?</a:t>
            </a:r>
          </a:p>
          <a:p>
            <a:pPr marL="457200" lvl="1" indent="0">
              <a:buNone/>
            </a:pPr>
            <a:r>
              <a:rPr lang="en-US" sz="1600" dirty="0"/>
              <a:t>Factory, healthcare, school, pet, friend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Who are these people?</a:t>
            </a:r>
          </a:p>
          <a:p>
            <a:pPr marL="457200" lvl="1" indent="0">
              <a:buNone/>
            </a:pPr>
            <a:r>
              <a:rPr lang="en-US" sz="1600" dirty="0"/>
              <a:t>Age, gender, education, prior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16145" y="484131"/>
            <a:ext cx="5392006" cy="114425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How does culture affect people’s attitudes towards robots?</a:t>
            </a:r>
          </a:p>
        </p:txBody>
      </p:sp>
      <p:pic>
        <p:nvPicPr>
          <p:cNvPr id="2050" name="Picture 2" descr="The Power of Why: How Asking the Right Questions Can Change the Future –  Feb 2021 – Pensights | Performance Excellence Network">
            <a:extLst>
              <a:ext uri="{FF2B5EF4-FFF2-40B4-BE49-F238E27FC236}">
                <a16:creationId xmlns:a16="http://schemas.microsoft.com/office/drawing/2014/main" id="{E6740AF3-6D7D-354E-9E40-20BE5134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959" y="4731130"/>
            <a:ext cx="2902297" cy="19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1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3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52F0D4FD-8B8F-C443-B02A-40D09BFEB223}"/>
              </a:ext>
            </a:extLst>
          </p:cNvPr>
          <p:cNvSpPr txBox="1">
            <a:spLocks/>
          </p:cNvSpPr>
          <p:nvPr/>
        </p:nvSpPr>
        <p:spPr>
          <a:xfrm>
            <a:off x="2311147" y="365760"/>
            <a:ext cx="7569706" cy="12882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Short answer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D739C636-29A6-984B-8FD6-32C466B976A3}"/>
              </a:ext>
            </a:extLst>
          </p:cNvPr>
          <p:cNvSpPr txBox="1">
            <a:spLocks/>
          </p:cNvSpPr>
          <p:nvPr/>
        </p:nvSpPr>
        <p:spPr>
          <a:xfrm>
            <a:off x="2165569" y="1956816"/>
            <a:ext cx="7860863" cy="4373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can’t make any direct conclusions about any correlations</a:t>
            </a:r>
            <a:r>
              <a:rPr lang="en-US" altLang="ko-KR" dirty="0"/>
              <a:t>…</a:t>
            </a:r>
            <a:endParaRPr lang="en-US" dirty="0"/>
          </a:p>
          <a:p>
            <a:pPr marL="0"/>
            <a:endParaRPr lang="en-US" sz="1100" dirty="0"/>
          </a:p>
          <a:p>
            <a:r>
              <a:rPr lang="en-US" sz="1400" dirty="0"/>
              <a:t>Spaniards are more likely than Italians and Germans to find robots more useful and positive</a:t>
            </a:r>
          </a:p>
          <a:p>
            <a:pPr marL="0" indent="0" algn="r">
              <a:buNone/>
            </a:pPr>
            <a:r>
              <a:rPr lang="en-US" sz="1100" dirty="0" err="1"/>
              <a:t>Pigini</a:t>
            </a:r>
            <a:r>
              <a:rPr lang="en-US" sz="1100" dirty="0"/>
              <a:t>, </a:t>
            </a:r>
            <a:r>
              <a:rPr lang="en-US" sz="1100" dirty="0" err="1"/>
              <a:t>Facal</a:t>
            </a:r>
            <a:r>
              <a:rPr lang="en-US" sz="1100" dirty="0"/>
              <a:t>, Blasi, &amp; Andrich, 2012</a:t>
            </a:r>
          </a:p>
          <a:p>
            <a:pPr marL="0"/>
            <a:endParaRPr lang="en-US" sz="1100" dirty="0"/>
          </a:p>
          <a:p>
            <a:r>
              <a:rPr lang="en-US" sz="1400" dirty="0"/>
              <a:t>British have a more negative attitude toward robots than Japanese; Mexicans more than Americans</a:t>
            </a:r>
          </a:p>
          <a:p>
            <a:pPr marL="0" indent="0" algn="r">
              <a:buNone/>
            </a:pPr>
            <a:r>
              <a:rPr lang="en-US" sz="1100" dirty="0"/>
              <a:t>Nomura et al., 2015; </a:t>
            </a:r>
            <a:r>
              <a:rPr lang="en-US" sz="1100" dirty="0" err="1"/>
              <a:t>Bartneck</a:t>
            </a:r>
            <a:r>
              <a:rPr lang="en-US" sz="1100" dirty="0"/>
              <a:t>, Suzuki, Kanda, and Nomura, 2007</a:t>
            </a:r>
          </a:p>
          <a:p>
            <a:pPr marL="0"/>
            <a:endParaRPr lang="en-US" sz="1100" dirty="0"/>
          </a:p>
          <a:p>
            <a:r>
              <a:rPr lang="en-US" sz="1400" dirty="0"/>
              <a:t>Australians are more likely to like and trust robots than Japanese</a:t>
            </a:r>
          </a:p>
          <a:p>
            <a:pPr marL="0" indent="0" algn="r">
              <a:buNone/>
            </a:pPr>
            <a:r>
              <a:rPr lang="en-US" sz="1100" dirty="0"/>
              <a:t>Haring, </a:t>
            </a:r>
            <a:r>
              <a:rPr lang="en-US" sz="1100" dirty="0" err="1"/>
              <a:t>Silvera</a:t>
            </a:r>
            <a:r>
              <a:rPr lang="en-US" sz="1100" dirty="0"/>
              <a:t>-Tawil, et al., 2014</a:t>
            </a:r>
          </a:p>
          <a:p>
            <a:pPr marL="0"/>
            <a:endParaRPr lang="en-US" sz="1100" dirty="0"/>
          </a:p>
          <a:p>
            <a:r>
              <a:rPr lang="en-US" sz="1400" dirty="0"/>
              <a:t>Japanese perception of robot’s intelligence and safety became more positive after direct interaction with robots than Australian</a:t>
            </a:r>
          </a:p>
          <a:p>
            <a:pPr marL="0" indent="0" algn="r">
              <a:buNone/>
            </a:pPr>
            <a:r>
              <a:rPr lang="en-US" sz="1100" dirty="0"/>
              <a:t>Haring, </a:t>
            </a:r>
            <a:r>
              <a:rPr lang="en-US" sz="1100" dirty="0" err="1"/>
              <a:t>Silvera</a:t>
            </a:r>
            <a:r>
              <a:rPr lang="en-US" sz="1100" dirty="0"/>
              <a:t>-Tawil, Watanabe, and </a:t>
            </a:r>
            <a:r>
              <a:rPr lang="en-US" sz="1100" dirty="0" err="1"/>
              <a:t>Velonaki</a:t>
            </a:r>
            <a:r>
              <a:rPr lang="en-US" sz="1100" dirty="0"/>
              <a:t>, 2016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9416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/>
              <a:t>Humanlike-ness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8103" y="1940559"/>
            <a:ext cx="5816991" cy="46853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Japanese show higher preference for humanlike robots than Europeans</a:t>
            </a:r>
          </a:p>
          <a:p>
            <a:pPr algn="r"/>
            <a:r>
              <a:rPr lang="en-US" sz="1100" dirty="0"/>
              <a:t>Haring, </a:t>
            </a:r>
            <a:r>
              <a:rPr lang="en-US" sz="1100" dirty="0" err="1"/>
              <a:t>Mougenot</a:t>
            </a:r>
            <a:r>
              <a:rPr lang="en-US" sz="1100" dirty="0"/>
              <a:t>, Ono, and Watanabe, 2014</a:t>
            </a:r>
          </a:p>
          <a:p>
            <a:pPr algn="r"/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Americans feel more comfortable around humanlike robots than Japanese</a:t>
            </a:r>
          </a:p>
          <a:p>
            <a:pPr algn="r"/>
            <a:r>
              <a:rPr lang="en-US" sz="1100" dirty="0" err="1"/>
              <a:t>Bartneck</a:t>
            </a:r>
            <a:r>
              <a:rPr lang="en-US" sz="1100" dirty="0"/>
              <a:t>, 2008; </a:t>
            </a:r>
            <a:r>
              <a:rPr lang="en-US" sz="1100" dirty="0" err="1"/>
              <a:t>Kamide</a:t>
            </a:r>
            <a:r>
              <a:rPr lang="en-US" sz="1100" dirty="0"/>
              <a:t> and Arai, 2017</a:t>
            </a:r>
          </a:p>
          <a:p>
            <a:pPr algn="r"/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Koreans thought humanlike robots could be part of social life, whereas Americans preferred machinelike robots and viewed them as tools</a:t>
            </a:r>
          </a:p>
          <a:p>
            <a:pPr algn="r"/>
            <a:r>
              <a:rPr lang="en-US" sz="1100" dirty="0"/>
              <a:t>Lee and </a:t>
            </a:r>
            <a:r>
              <a:rPr lang="en-US" sz="1100" dirty="0" err="1"/>
              <a:t>Sabanovic</a:t>
            </a:r>
            <a:r>
              <a:rPr lang="en-US" sz="1100" dirty="0"/>
              <a:t>, 2014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C34A37F-210C-0345-8864-F36743227C0C}"/>
              </a:ext>
            </a:extLst>
          </p:cNvPr>
          <p:cNvSpPr txBox="1">
            <a:spLocks/>
          </p:cNvSpPr>
          <p:nvPr/>
        </p:nvSpPr>
        <p:spPr>
          <a:xfrm>
            <a:off x="6738524" y="1201563"/>
            <a:ext cx="2447908" cy="12105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Why do some prefer a humanlike robot and others a machinelike one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77619A3-C5A0-A74F-8A9E-582FB56F5430}"/>
              </a:ext>
            </a:extLst>
          </p:cNvPr>
          <p:cNvSpPr txBox="1">
            <a:spLocks/>
          </p:cNvSpPr>
          <p:nvPr/>
        </p:nvSpPr>
        <p:spPr>
          <a:xfrm>
            <a:off x="8941142" y="4417738"/>
            <a:ext cx="2702757" cy="1485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Is there such a thing as “too humanlike”?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Uncanny Valley!</a:t>
            </a:r>
          </a:p>
        </p:txBody>
      </p:sp>
      <p:pic>
        <p:nvPicPr>
          <p:cNvPr id="3076" name="Picture 4" descr="Humanoid Robotics – Robot Ethics">
            <a:extLst>
              <a:ext uri="{FF2B5EF4-FFF2-40B4-BE49-F238E27FC236}">
                <a16:creationId xmlns:a16="http://schemas.microsoft.com/office/drawing/2014/main" id="{033670A3-F056-AC40-B6B5-66639E30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889" y="3917142"/>
            <a:ext cx="1776254" cy="248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UTE ROBOT I 3d Model • Buyourobot">
            <a:extLst>
              <a:ext uri="{FF2B5EF4-FFF2-40B4-BE49-F238E27FC236}">
                <a16:creationId xmlns:a16="http://schemas.microsoft.com/office/drawing/2014/main" id="{3CF98562-23AA-D342-A768-DF804EF14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497" y="853483"/>
            <a:ext cx="2257536" cy="225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Language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2493" y="2071315"/>
            <a:ext cx="6713552" cy="4548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</a:t>
            </a:r>
            <a:r>
              <a:rPr lang="en-US" sz="2000" dirty="0">
                <a:effectLst/>
              </a:rPr>
              <a:t>ow-context vs. high-context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”Correct language”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800" dirty="0"/>
              <a:t>Knowledge, metaphors, organization, fluency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Nonverbal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800" dirty="0"/>
              <a:t>Japanese – bow</a:t>
            </a:r>
          </a:p>
          <a:p>
            <a:pPr marL="971550" lvl="2" algn="r"/>
            <a:r>
              <a:rPr lang="en-US" sz="1200" dirty="0" err="1"/>
              <a:t>Trovato</a:t>
            </a:r>
            <a:r>
              <a:rPr lang="en-US" sz="1200" dirty="0"/>
              <a:t> et al. (2013)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800" dirty="0"/>
              <a:t>Arab vs. German – distance</a:t>
            </a:r>
          </a:p>
          <a:p>
            <a:pPr marL="971550" lvl="2" algn="r"/>
            <a:r>
              <a:rPr lang="en-US" sz="1200" dirty="0" err="1"/>
              <a:t>Eresha</a:t>
            </a:r>
            <a:r>
              <a:rPr lang="en-US" sz="1200" dirty="0"/>
              <a:t>, </a:t>
            </a:r>
            <a:r>
              <a:rPr lang="en-US" sz="1200" dirty="0" err="1"/>
              <a:t>Häring</a:t>
            </a:r>
            <a:r>
              <a:rPr lang="en-US" sz="1200" dirty="0"/>
              <a:t>, </a:t>
            </a:r>
            <a:r>
              <a:rPr lang="en-US" sz="1200" dirty="0" err="1"/>
              <a:t>Endrass</a:t>
            </a:r>
            <a:r>
              <a:rPr lang="en-US" sz="1200" dirty="0"/>
              <a:t>, André, and Obaid (2013)</a:t>
            </a:r>
          </a:p>
          <a:p>
            <a:pPr marL="971550" lvl="2"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Dialect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MSA vs. Lebanese dialect</a:t>
            </a:r>
          </a:p>
          <a:p>
            <a:pPr marL="514350" lvl="1" algn="r"/>
            <a:r>
              <a:rPr lang="en-US" sz="1200" dirty="0"/>
              <a:t>Andrist, S., </a:t>
            </a:r>
            <a:r>
              <a:rPr lang="en-US" sz="1200" dirty="0" err="1"/>
              <a:t>Ziadee</a:t>
            </a:r>
            <a:r>
              <a:rPr lang="en-US" sz="1200" dirty="0"/>
              <a:t>, M., </a:t>
            </a:r>
            <a:r>
              <a:rPr lang="en-US" sz="1200" dirty="0" err="1"/>
              <a:t>Boukaram</a:t>
            </a:r>
            <a:r>
              <a:rPr lang="en-US" sz="1200" dirty="0"/>
              <a:t>, H., </a:t>
            </a:r>
            <a:r>
              <a:rPr lang="en-US" sz="1200" dirty="0" err="1"/>
              <a:t>Mutlu</a:t>
            </a:r>
            <a:r>
              <a:rPr lang="en-US" sz="1200" dirty="0"/>
              <a:t>, B., &amp; </a:t>
            </a:r>
            <a:r>
              <a:rPr lang="en-US" sz="1200" dirty="0" err="1"/>
              <a:t>Sakr</a:t>
            </a:r>
            <a:r>
              <a:rPr lang="en-US" sz="1200" dirty="0"/>
              <a:t>, M. (2015)</a:t>
            </a:r>
          </a:p>
          <a:p>
            <a:pPr marL="57150" algn="ctr"/>
            <a:endParaRPr lang="en-US" sz="2000" dirty="0"/>
          </a:p>
          <a:p>
            <a:pPr marL="57150" algn="ctr"/>
            <a:r>
              <a:rPr lang="en-US" sz="2000" dirty="0"/>
              <a:t>Language? Mirroring? Conformity?</a:t>
            </a:r>
          </a:p>
        </p:txBody>
      </p:sp>
      <p:pic>
        <p:nvPicPr>
          <p:cNvPr id="4098" name="Picture 2" descr="Learning English is important. “The English language is like London… | by  Jennifer | Medium">
            <a:extLst>
              <a:ext uri="{FF2B5EF4-FFF2-40B4-BE49-F238E27FC236}">
                <a16:creationId xmlns:a16="http://schemas.microsoft.com/office/drawing/2014/main" id="{3C254EED-C365-3640-85CC-09CD5060C9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4" r="780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72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Beliefs</a:t>
            </a:r>
          </a:p>
        </p:txBody>
      </p:sp>
      <p:sp>
        <p:nvSpPr>
          <p:cNvPr id="51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2872899"/>
            <a:ext cx="4670097" cy="33206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</a:rPr>
              <a:t>Confucian social norms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Bow and use honorifics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Home, museum, hotel, humanlike, female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Animist beliefs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A tree, an animal, a robot has a soul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Soul != human-likeness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Human exceptionalism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Unique among creatures, owner of nature that can be used as a tool</a:t>
            </a:r>
          </a:p>
          <a:p>
            <a:pPr marL="800100"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Koreans more than Americans and Turkish, but  they don’t necessarily view robots as tools</a:t>
            </a:r>
          </a:p>
          <a:p>
            <a:pPr marL="114300" algn="r"/>
            <a:r>
              <a:rPr lang="en-US" sz="1000" dirty="0">
                <a:solidFill>
                  <a:schemeClr val="tx1"/>
                </a:solidFill>
              </a:rPr>
              <a:t>Lee, </a:t>
            </a:r>
            <a:r>
              <a:rPr lang="en-US" sz="1000" dirty="0" err="1">
                <a:solidFill>
                  <a:schemeClr val="tx1"/>
                </a:solidFill>
              </a:rPr>
              <a:t>Hee</a:t>
            </a:r>
            <a:r>
              <a:rPr lang="en-US" sz="1000" dirty="0">
                <a:solidFill>
                  <a:schemeClr val="tx1"/>
                </a:solidFill>
              </a:rPr>
              <a:t> &amp; </a:t>
            </a:r>
            <a:r>
              <a:rPr lang="en-US" sz="1000" dirty="0" err="1">
                <a:solidFill>
                  <a:schemeClr val="tx1"/>
                </a:solidFill>
              </a:rPr>
              <a:t>Sabanovic</a:t>
            </a:r>
            <a:r>
              <a:rPr lang="en-US" sz="1000" dirty="0">
                <a:solidFill>
                  <a:schemeClr val="tx1"/>
                </a:solidFill>
              </a:rPr>
              <a:t>, S.. (2014).</a:t>
            </a:r>
          </a:p>
        </p:txBody>
      </p:sp>
      <p:pic>
        <p:nvPicPr>
          <p:cNvPr id="5122" name="Picture 2" descr="Why people act out of line with their beliefs - BBC Future">
            <a:extLst>
              <a:ext uri="{FF2B5EF4-FFF2-40B4-BE49-F238E27FC236}">
                <a16:creationId xmlns:a16="http://schemas.microsoft.com/office/drawing/2014/main" id="{03525CB5-1026-A848-9D64-0AFCF7FC9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3310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Two cute robots">
            <a:extLst>
              <a:ext uri="{FF2B5EF4-FFF2-40B4-BE49-F238E27FC236}">
                <a16:creationId xmlns:a16="http://schemas.microsoft.com/office/drawing/2014/main" id="{CEB348AD-7930-4F6C-9495-3140805B2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3" r="1643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52F0D4FD-8B8F-C443-B02A-40D09BFEB22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/>
              <a:t>More Questions than Answers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D739C636-29A6-984B-8FD6-32C466B976A3}"/>
              </a:ext>
            </a:extLst>
          </p:cNvPr>
          <p:cNvSpPr txBox="1">
            <a:spLocks/>
          </p:cNvSpPr>
          <p:nvPr/>
        </p:nvSpPr>
        <p:spPr>
          <a:xfrm>
            <a:off x="371093" y="2718054"/>
            <a:ext cx="5541192" cy="38976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/>
            <a:r>
              <a:rPr lang="en-US" dirty="0"/>
              <a:t>What is the general attitude toward robots that you experienced in your home culture/country?</a:t>
            </a:r>
          </a:p>
          <a:p>
            <a:pPr marL="457200"/>
            <a:endParaRPr lang="en-US" dirty="0"/>
          </a:p>
          <a:p>
            <a:pPr marL="457200"/>
            <a:r>
              <a:rPr lang="en-US" dirty="0"/>
              <a:t>Should robots be considered tools or “social beings”? Does the context matter?</a:t>
            </a:r>
          </a:p>
          <a:p>
            <a:pPr marL="457200"/>
            <a:endParaRPr lang="en-US" dirty="0"/>
          </a:p>
          <a:p>
            <a:pPr marL="457200"/>
            <a:r>
              <a:rPr lang="en-US" dirty="0"/>
              <a:t>What do you think of cultural adaptation? Should all cultural beliefs and behaviors be adapted to?</a:t>
            </a:r>
          </a:p>
          <a:p>
            <a:pPr marL="457200"/>
            <a:endParaRPr lang="en-US" dirty="0"/>
          </a:p>
          <a:p>
            <a:pPr marL="457200"/>
            <a:r>
              <a:rPr lang="en-US" dirty="0"/>
              <a:t>Can robots form their own culture? What might a “robot culture” look like?</a:t>
            </a:r>
          </a:p>
          <a:p>
            <a:pPr marL="457200"/>
            <a:endParaRPr lang="en-US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F7DE00B4-38AE-AB4B-B186-0A8F5C28A1DE}"/>
              </a:ext>
            </a:extLst>
          </p:cNvPr>
          <p:cNvSpPr txBox="1">
            <a:spLocks/>
          </p:cNvSpPr>
          <p:nvPr/>
        </p:nvSpPr>
        <p:spPr>
          <a:xfrm>
            <a:off x="4658081" y="1198605"/>
            <a:ext cx="6914442" cy="4636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5501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F7DE00B4-38AE-AB4B-B186-0A8F5C28A1DE}"/>
              </a:ext>
            </a:extLst>
          </p:cNvPr>
          <p:cNvSpPr txBox="1">
            <a:spLocks/>
          </p:cNvSpPr>
          <p:nvPr/>
        </p:nvSpPr>
        <p:spPr>
          <a:xfrm>
            <a:off x="4658081" y="1198605"/>
            <a:ext cx="6914442" cy="4636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52F0D4FD-8B8F-C443-B02A-40D09BFEB223}"/>
              </a:ext>
            </a:extLst>
          </p:cNvPr>
          <p:cNvSpPr txBox="1">
            <a:spLocks/>
          </p:cNvSpPr>
          <p:nvPr/>
        </p:nvSpPr>
        <p:spPr>
          <a:xfrm>
            <a:off x="457199" y="422751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D739C636-29A6-984B-8FD6-32C466B976A3}"/>
              </a:ext>
            </a:extLst>
          </p:cNvPr>
          <p:cNvSpPr txBox="1">
            <a:spLocks/>
          </p:cNvSpPr>
          <p:nvPr/>
        </p:nvSpPr>
        <p:spPr>
          <a:xfrm>
            <a:off x="457199" y="1786268"/>
            <a:ext cx="11174819" cy="4648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dirty="0"/>
              <a:t>Andrist, S., </a:t>
            </a:r>
            <a:r>
              <a:rPr lang="en-US" sz="1600" dirty="0" err="1"/>
              <a:t>Ziadee</a:t>
            </a:r>
            <a:r>
              <a:rPr lang="en-US" sz="1600" dirty="0"/>
              <a:t>, M., </a:t>
            </a:r>
            <a:r>
              <a:rPr lang="en-US" sz="1600" dirty="0" err="1"/>
              <a:t>Boukaram</a:t>
            </a:r>
            <a:r>
              <a:rPr lang="en-US" sz="1600" dirty="0"/>
              <a:t>, H., </a:t>
            </a:r>
            <a:r>
              <a:rPr lang="en-US" sz="1600" dirty="0" err="1"/>
              <a:t>Mutlu</a:t>
            </a:r>
            <a:r>
              <a:rPr lang="en-US" sz="1600" dirty="0"/>
              <a:t>, B., &amp; </a:t>
            </a:r>
            <a:r>
              <a:rPr lang="en-US" sz="1600" dirty="0" err="1"/>
              <a:t>Sakr</a:t>
            </a:r>
            <a:r>
              <a:rPr lang="en-US" sz="1600" dirty="0"/>
              <a:t>, M. (2015). Effects of Culture on the Credibility of Robot Speech: A Comparison between English and Arabic. </a:t>
            </a:r>
            <a:r>
              <a:rPr lang="en-US" sz="1600" i="1" dirty="0"/>
              <a:t>ACM/IEEE International Conference on Human-Robot Interaction</a:t>
            </a:r>
            <a:r>
              <a:rPr lang="en-US" sz="1600" dirty="0"/>
              <a:t>, 157–164. </a:t>
            </a:r>
            <a:r>
              <a:rPr lang="en-US" sz="1600" dirty="0">
                <a:hlinkClick r:id="rId2"/>
              </a:rPr>
              <a:t>https://doi.org/10.1145/2696454.2696464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Haring, K. &amp; </a:t>
            </a:r>
            <a:r>
              <a:rPr lang="en-US" sz="1600" dirty="0" err="1"/>
              <a:t>Mougenot</a:t>
            </a:r>
            <a:r>
              <a:rPr lang="en-US" sz="1600" dirty="0"/>
              <a:t>, C., Ono, F., &amp; Watanabe, K. (2014). Cultural Differences in Perception and Attitude towards Robots. </a:t>
            </a:r>
            <a:r>
              <a:rPr lang="en-US" sz="1600" i="1" dirty="0"/>
              <a:t>International Journal of Affective Engineering,</a:t>
            </a:r>
            <a:r>
              <a:rPr lang="en-US" sz="1600" dirty="0"/>
              <a:t> 13: 149-157. </a:t>
            </a:r>
            <a:r>
              <a:rPr lang="en-US" sz="1600" dirty="0">
                <a:hlinkClick r:id="rId3"/>
              </a:rPr>
              <a:t>https://doi.org/10.5057/ijae.13.149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Lee, </a:t>
            </a:r>
            <a:r>
              <a:rPr lang="en-US" sz="1600" dirty="0" err="1"/>
              <a:t>Hee</a:t>
            </a:r>
            <a:r>
              <a:rPr lang="en-US" sz="1600" dirty="0"/>
              <a:t> &amp; </a:t>
            </a:r>
            <a:r>
              <a:rPr lang="en-US" sz="1600" dirty="0" err="1"/>
              <a:t>Sabanovic</a:t>
            </a:r>
            <a:r>
              <a:rPr lang="en-US" sz="1600" dirty="0"/>
              <a:t>, S.. (2014). Culturally variable preferences for robot design and use in South Korea, Turkey, and the United States. </a:t>
            </a:r>
            <a:r>
              <a:rPr lang="en-US" sz="1600" i="1" dirty="0"/>
              <a:t>ACM/IEEE International Conference on Human-Robot Interaction. </a:t>
            </a:r>
            <a:r>
              <a:rPr lang="en-US" sz="1600" dirty="0"/>
              <a:t>17-24. </a:t>
            </a:r>
            <a:r>
              <a:rPr lang="en-US" sz="1600" dirty="0">
                <a:hlinkClick r:id="rId4"/>
              </a:rPr>
              <a:t>https://doi.org/10.1145/2559636.2559676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Papadopoulos, I. &amp; </a:t>
            </a:r>
            <a:r>
              <a:rPr lang="en-US" sz="1600" dirty="0" err="1"/>
              <a:t>Koulouglioti</a:t>
            </a:r>
            <a:r>
              <a:rPr lang="en-US" sz="1600" dirty="0"/>
              <a:t>, C. (2018), The Influence of Culture on Attitudes Towards Humanoid and Animal-like Robots: An Integrative Review. </a:t>
            </a:r>
            <a:r>
              <a:rPr lang="en-US" sz="1600" i="1" dirty="0"/>
              <a:t>Journal of Nursing Scholarship</a:t>
            </a:r>
            <a:r>
              <a:rPr lang="en-US" sz="1600" dirty="0"/>
              <a:t>, 50: 653-665. </a:t>
            </a:r>
            <a:r>
              <a:rPr lang="en-US" sz="1600" dirty="0">
                <a:hlinkClick r:id="rId5"/>
              </a:rPr>
              <a:t>https://doi.org/10.1111/jnu.12422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Samani</a:t>
            </a:r>
            <a:r>
              <a:rPr lang="en-US" sz="1600" dirty="0"/>
              <a:t>, H., </a:t>
            </a:r>
            <a:r>
              <a:rPr lang="en-US" sz="1600" dirty="0" err="1"/>
              <a:t>Saadatian</a:t>
            </a:r>
            <a:r>
              <a:rPr lang="en-US" sz="1600" dirty="0"/>
              <a:t>, E., Pang, N., </a:t>
            </a:r>
            <a:r>
              <a:rPr lang="en-US" sz="1600" dirty="0" err="1"/>
              <a:t>Polydorou</a:t>
            </a:r>
            <a:r>
              <a:rPr lang="en-US" sz="1600" dirty="0"/>
              <a:t>, D., Fernando, O. N. N., </a:t>
            </a:r>
            <a:r>
              <a:rPr lang="en-US" sz="1600" dirty="0" err="1"/>
              <a:t>Nakatsu</a:t>
            </a:r>
            <a:r>
              <a:rPr lang="en-US" sz="1600" dirty="0"/>
              <a:t>, R., &amp; Koh, J. T. K. V. (2013). Cultural Robotics: The Culture of Robotics and Robotics in Culture. </a:t>
            </a:r>
            <a:r>
              <a:rPr lang="en-US" sz="1600" i="1" dirty="0"/>
              <a:t>International Journal of Advanced Robotic Systems.</a:t>
            </a:r>
            <a:r>
              <a:rPr lang="en-US" sz="1600" dirty="0"/>
              <a:t> </a:t>
            </a:r>
            <a:r>
              <a:rPr lang="en-US" sz="1600" dirty="0">
                <a:hlinkClick r:id="rId6"/>
              </a:rPr>
              <a:t>https://doi.org/10.5772/57260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940836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818</Words>
  <Application>Microsoft Macintosh PowerPoint</Application>
  <PresentationFormat>Widescreen</PresentationFormat>
  <Paragraphs>92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Different attitudes toward robots across cultures</vt:lpstr>
      <vt:lpstr>Culture and context</vt:lpstr>
      <vt:lpstr>PowerPoint Presentation</vt:lpstr>
      <vt:lpstr>PowerPoint Presentation</vt:lpstr>
      <vt:lpstr>Humanlike-ness</vt:lpstr>
      <vt:lpstr>Language</vt:lpstr>
      <vt:lpstr>Beliefs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2022-02-14T08:18:55Z</dcterms:modified>
</cp:coreProperties>
</file>